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9" r:id="rId4"/>
    <p:sldId id="259" r:id="rId5"/>
    <p:sldId id="272" r:id="rId6"/>
    <p:sldId id="274" r:id="rId7"/>
    <p:sldId id="275" r:id="rId8"/>
    <p:sldId id="276" r:id="rId9"/>
    <p:sldId id="273" r:id="rId10"/>
    <p:sldId id="277" r:id="rId11"/>
    <p:sldId id="278" r:id="rId12"/>
    <p:sldId id="279" r:id="rId13"/>
    <p:sldId id="280" r:id="rId14"/>
    <p:sldId id="282" r:id="rId15"/>
    <p:sldId id="281" r:id="rId16"/>
    <p:sldId id="283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71" autoAdjust="0"/>
    <p:restoredTop sz="94660"/>
  </p:normalViewPr>
  <p:slideViewPr>
    <p:cSldViewPr>
      <p:cViewPr varScale="1">
        <p:scale>
          <a:sx n="69" d="100"/>
          <a:sy n="69" d="100"/>
        </p:scale>
        <p:origin x="-12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DA6A2C-C831-4ABD-912A-F9BC1D78A4D1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87853F-7CAC-4F67-8DF1-DF15CD47E6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0034" y="1928802"/>
            <a:ext cx="847058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b="1" cap="none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Формирование познавательных УУД</a:t>
            </a:r>
          </a:p>
          <a:p>
            <a:pPr algn="ctr"/>
            <a:r>
              <a:rPr lang="ru-RU" sz="28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н</a:t>
            </a:r>
            <a:r>
              <a:rPr lang="ru-RU" sz="28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а уроках математики по УМК </a:t>
            </a:r>
          </a:p>
          <a:p>
            <a:pPr algn="ctr"/>
            <a:r>
              <a:rPr lang="ru-RU" sz="28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«Перспективная начальная школа»</a:t>
            </a:r>
            <a:endParaRPr lang="ru-RU" sz="2800" b="1" cap="none" spc="300" dirty="0">
              <a:ln w="1143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4929198"/>
            <a:ext cx="425148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ru-RU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Подготовила: Мельникова</a:t>
            </a:r>
          </a:p>
          <a:p>
            <a:pPr algn="r"/>
            <a:r>
              <a:rPr lang="ru-RU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Светлана Владимировна</a:t>
            </a:r>
          </a:p>
          <a:p>
            <a:pPr algn="r"/>
            <a:r>
              <a:rPr lang="ru-RU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</a:t>
            </a:r>
            <a:r>
              <a:rPr lang="ru-RU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читель начальных классов</a:t>
            </a:r>
          </a:p>
          <a:p>
            <a:pPr algn="r"/>
            <a:r>
              <a:rPr lang="ru-RU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МБОУ «СОШ №13»</a:t>
            </a:r>
            <a:endParaRPr lang="ru-RU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838562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Умения учащихся начальной школы </a:t>
            </a:r>
          </a:p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для формирования познавательных УУД:</a:t>
            </a:r>
            <a:endParaRPr lang="ru-RU" sz="2400" b="1" cap="none" spc="300" dirty="0">
              <a:ln w="1143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2500306"/>
            <a:ext cx="81002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Умение </a:t>
            </a:r>
          </a:p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классифицировать</a:t>
            </a:r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76" y="357166"/>
            <a:ext cx="74302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 класс</a:t>
            </a:r>
          </a:p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«Многоугольники и четырехугольники»</a:t>
            </a:r>
            <a:endParaRPr lang="ru-RU" sz="20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" name="Picture 2" descr="C:\Users\User\Desktop\окружность2.jpg"/>
          <p:cNvPicPr>
            <a:picLocks noChangeAspect="1" noChangeArrowheads="1"/>
          </p:cNvPicPr>
          <p:nvPr/>
        </p:nvPicPr>
        <p:blipFill>
          <a:blip r:embed="rId2" cstate="print"/>
          <a:srcRect l="13904" t="7291" r="2353" b="31250"/>
          <a:stretch>
            <a:fillRect/>
          </a:stretch>
        </p:blipFill>
        <p:spPr bwMode="auto">
          <a:xfrm>
            <a:off x="2071670" y="1142984"/>
            <a:ext cx="5056358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838562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Умения учащихся начальной школы </a:t>
            </a:r>
          </a:p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для формирования познавательных УУД:</a:t>
            </a:r>
            <a:endParaRPr lang="ru-RU" sz="2400" b="1" cap="none" spc="300" dirty="0">
              <a:ln w="1143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500306"/>
            <a:ext cx="866455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Умение </a:t>
            </a:r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и навыки </a:t>
            </a:r>
          </a:p>
          <a:p>
            <a:pPr algn="ctr"/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</a:t>
            </a:r>
            <a:r>
              <a:rPr lang="ru-RU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роведения экспериментов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71736" y="285728"/>
            <a:ext cx="456567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класс</a:t>
            </a:r>
          </a:p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«Прямая бесконечна»</a:t>
            </a:r>
            <a:endParaRPr lang="ru-RU" sz="20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Picture 2" descr="C:\Users\User\Desktop\окружность3.jpg"/>
          <p:cNvPicPr>
            <a:picLocks noChangeAspect="1" noChangeArrowheads="1"/>
          </p:cNvPicPr>
          <p:nvPr/>
        </p:nvPicPr>
        <p:blipFill>
          <a:blip r:embed="rId2" cstate="print"/>
          <a:srcRect l="6685" t="4166" r="35304" b="48958"/>
          <a:stretch>
            <a:fillRect/>
          </a:stretch>
        </p:blipFill>
        <p:spPr bwMode="auto">
          <a:xfrm rot="5400000">
            <a:off x="1813980" y="757731"/>
            <a:ext cx="5230285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285728"/>
            <a:ext cx="628248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 класс</a:t>
            </a:r>
          </a:p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«Решение задач на нахождение </a:t>
            </a:r>
          </a:p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периметра и площади»</a:t>
            </a:r>
            <a:endParaRPr lang="ru-RU" sz="20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1428736"/>
            <a:ext cx="246413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Задания:</a:t>
            </a:r>
            <a:endParaRPr lang="ru-RU" sz="3200" b="1" cap="none" spc="300" dirty="0">
              <a:ln w="11430" cmpd="sng">
                <a:solidFill>
                  <a:srgbClr val="00206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357430"/>
            <a:ext cx="8637301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Вычисли площадь кабинета, </a:t>
            </a:r>
          </a:p>
          <a:p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высчитай, сколько необходимо </a:t>
            </a:r>
          </a:p>
          <a:p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купить плинтуса для ремонта класса</a:t>
            </a:r>
            <a:endParaRPr lang="ru-RU" sz="28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838562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Умения учащихся начальной школы </a:t>
            </a:r>
          </a:p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для формирования познавательных УУД:</a:t>
            </a:r>
            <a:endParaRPr lang="ru-RU" sz="2400" b="1" cap="none" spc="300" dirty="0">
              <a:ln w="1143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2571744"/>
            <a:ext cx="779893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4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Умение делать выводы </a:t>
            </a:r>
            <a:r>
              <a:rPr lang="ru-RU" sz="4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71802" y="285728"/>
            <a:ext cx="30732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1-4 класс</a:t>
            </a:r>
          </a:p>
          <a:p>
            <a:pPr algn="ctr"/>
            <a:r>
              <a:rPr lang="ru-RU" sz="20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«Величины»</a:t>
            </a:r>
            <a:endParaRPr lang="ru-RU" sz="20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214422"/>
            <a:ext cx="354616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Меры длины:</a:t>
            </a:r>
            <a:endParaRPr lang="ru-RU" sz="3200" b="1" cap="none" spc="300" dirty="0">
              <a:ln w="11430" cmpd="sng">
                <a:solidFill>
                  <a:srgbClr val="00206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2000240"/>
            <a:ext cx="2896947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Сантиметр</a:t>
            </a:r>
          </a:p>
          <a:p>
            <a:pPr>
              <a:buFont typeface="Arial" charset="0"/>
              <a:buChar char="•"/>
            </a:pPr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Дециметр</a:t>
            </a:r>
          </a:p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Метр</a:t>
            </a:r>
          </a:p>
          <a:p>
            <a:pPr>
              <a:buFont typeface="Arial" charset="0"/>
              <a:buChar char="•"/>
            </a:pPr>
            <a:r>
              <a:rPr lang="ru-RU" sz="28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Километр</a:t>
            </a:r>
          </a:p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Миллиметр</a:t>
            </a:r>
            <a:endParaRPr lang="ru-RU" sz="2800" b="1" cap="none" spc="300" dirty="0" smtClean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3504" y="1285860"/>
            <a:ext cx="348204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spc="300" dirty="0" smtClean="0">
                <a:ln w="11430" cmpd="sng">
                  <a:solidFill>
                    <a:srgbClr val="002060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Меры массы:</a:t>
            </a:r>
            <a:endParaRPr lang="ru-RU" sz="3200" b="1" cap="none" spc="300" dirty="0">
              <a:ln w="11430" cmpd="sng">
                <a:solidFill>
                  <a:srgbClr val="002060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8" y="2071678"/>
            <a:ext cx="2896947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Килограмм</a:t>
            </a:r>
          </a:p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Центнер</a:t>
            </a:r>
            <a:endParaRPr lang="ru-RU" sz="2800" b="1" cap="none" spc="300" dirty="0" smtClean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Грамм</a:t>
            </a:r>
          </a:p>
          <a:p>
            <a:pPr>
              <a:buFont typeface="Arial" charset="0"/>
              <a:buChar char="•"/>
            </a:pPr>
            <a:r>
              <a:rPr lang="ru-RU" sz="2800" b="1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Тонна</a:t>
            </a:r>
            <a:endParaRPr lang="ru-RU" sz="2800" b="1" cap="none" spc="300" dirty="0" smtClean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endParaRPr lang="ru-RU" sz="2800" b="1" cap="none" spc="300" dirty="0" smtClean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2071678"/>
            <a:ext cx="67409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tx1"/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ЗА ВНИМАНИЕ!</a:t>
            </a:r>
            <a:endParaRPr lang="ru-RU" sz="5400" b="1" cap="none" spc="300" dirty="0">
              <a:ln w="11430" cmpd="sng">
                <a:solidFill>
                  <a:schemeClr val="tx1"/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img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838562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Умения учащихся начальной школы </a:t>
            </a:r>
          </a:p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для формирования познавательных УУД:</a:t>
            </a:r>
            <a:endParaRPr lang="ru-RU" sz="2400" b="1" cap="none" spc="300" dirty="0">
              <a:ln w="1143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2500306"/>
            <a:ext cx="662072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Умение видеть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проблемы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Admin\Рабочий стол\Безымянный.JPG"/>
          <p:cNvPicPr>
            <a:picLocks noChangeAspect="1" noChangeArrowheads="1"/>
          </p:cNvPicPr>
          <p:nvPr/>
        </p:nvPicPr>
        <p:blipFill>
          <a:blip r:embed="rId2" cstate="print"/>
          <a:srcRect r="57756" b="83430"/>
          <a:stretch>
            <a:fillRect/>
          </a:stretch>
        </p:blipFill>
        <p:spPr bwMode="auto">
          <a:xfrm>
            <a:off x="285721" y="1785926"/>
            <a:ext cx="8501121" cy="236601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428728" y="357166"/>
            <a:ext cx="637225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 класс</a:t>
            </a:r>
          </a:p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«Измеряй и сравнивай»</a:t>
            </a:r>
            <a:endParaRPr lang="ru-RU" sz="28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357166"/>
            <a:ext cx="581601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класс</a:t>
            </a:r>
          </a:p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«Окружность и круг»</a:t>
            </a:r>
            <a:endParaRPr lang="ru-RU" sz="28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Picture 2" descr="C:\Users\User\Desktop\окружность.jpg"/>
          <p:cNvPicPr>
            <a:picLocks noChangeAspect="1" noChangeArrowheads="1"/>
          </p:cNvPicPr>
          <p:nvPr/>
        </p:nvPicPr>
        <p:blipFill>
          <a:blip r:embed="rId2" cstate="print"/>
          <a:srcRect l="5241" t="53125" r="8129"/>
          <a:stretch>
            <a:fillRect/>
          </a:stretch>
        </p:blipFill>
        <p:spPr bwMode="auto">
          <a:xfrm rot="5400000">
            <a:off x="1773994" y="2012164"/>
            <a:ext cx="5238798" cy="39290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500042"/>
            <a:ext cx="838562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Умения учащихся начальной школы </a:t>
            </a:r>
          </a:p>
          <a:p>
            <a:pPr algn="ctr"/>
            <a:r>
              <a:rPr lang="ru-RU" sz="2400" b="1" spc="300" dirty="0" smtClean="0">
                <a:ln w="11430" cmpd="sng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для формирования познавательных УУД:</a:t>
            </a:r>
            <a:endParaRPr lang="ru-RU" sz="2400" b="1" cap="none" spc="300" dirty="0">
              <a:ln w="11430" cmpd="sng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50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2500306"/>
            <a:ext cx="764023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Font typeface="Arial" charset="0"/>
              <a:buChar char="•"/>
            </a:pPr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Умение находить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способы решения </a:t>
            </a: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данной проблемы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357166"/>
            <a:ext cx="637225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 класс</a:t>
            </a:r>
          </a:p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«Измеряй и сравнивай»</a:t>
            </a:r>
            <a:endParaRPr lang="ru-RU" sz="28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Picture 2" descr="C:\Documents and Settings\Admin\Рабочий стол\Безымянный.JPG"/>
          <p:cNvPicPr>
            <a:picLocks noChangeAspect="1" noChangeArrowheads="1"/>
          </p:cNvPicPr>
          <p:nvPr/>
        </p:nvPicPr>
        <p:blipFill>
          <a:blip r:embed="rId2" cstate="print"/>
          <a:srcRect t="17442" r="57756" b="14534"/>
          <a:stretch>
            <a:fillRect/>
          </a:stretch>
        </p:blipFill>
        <p:spPr bwMode="auto">
          <a:xfrm>
            <a:off x="2143108" y="1285860"/>
            <a:ext cx="4572032" cy="52239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357166"/>
            <a:ext cx="7419018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 класс</a:t>
            </a:r>
          </a:p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«Измерение длины отрезка. </a:t>
            </a:r>
          </a:p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Сантиметр»</a:t>
            </a:r>
            <a:endParaRPr lang="ru-RU" sz="28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" name="Picture 2" descr="C:\Users\User\Desktop\окружность1.jpg"/>
          <p:cNvPicPr>
            <a:picLocks noChangeAspect="1" noChangeArrowheads="1"/>
          </p:cNvPicPr>
          <p:nvPr/>
        </p:nvPicPr>
        <p:blipFill>
          <a:blip r:embed="rId2" cstate="print"/>
          <a:srcRect l="16792" t="7291" r="2353" b="9375"/>
          <a:stretch>
            <a:fillRect/>
          </a:stretch>
        </p:blipFill>
        <p:spPr bwMode="auto">
          <a:xfrm>
            <a:off x="2643174" y="1357298"/>
            <a:ext cx="3700488" cy="52864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728" y="357166"/>
            <a:ext cx="581601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00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</a:t>
            </a:r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класс</a:t>
            </a:r>
          </a:p>
          <a:p>
            <a:pPr algn="ctr"/>
            <a:r>
              <a:rPr lang="ru-RU" sz="2800" cap="none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Тема: «Окружность и круг»</a:t>
            </a:r>
            <a:endParaRPr lang="ru-RU" sz="2800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4" name="Picture 2" descr="C:\Users\User\Desktop\окружность.jpg"/>
          <p:cNvPicPr>
            <a:picLocks noChangeAspect="1" noChangeArrowheads="1"/>
          </p:cNvPicPr>
          <p:nvPr/>
        </p:nvPicPr>
        <p:blipFill>
          <a:blip r:embed="rId2" cstate="print"/>
          <a:srcRect l="5241" r="3797"/>
          <a:stretch>
            <a:fillRect/>
          </a:stretch>
        </p:blipFill>
        <p:spPr bwMode="auto">
          <a:xfrm rot="5400000">
            <a:off x="2024017" y="47629"/>
            <a:ext cx="5000658" cy="76199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</TotalTime>
  <Words>209</Words>
  <Application>Microsoft Office PowerPoint</Application>
  <PresentationFormat>Экран 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учитель2</cp:lastModifiedBy>
  <cp:revision>7</cp:revision>
  <dcterms:created xsi:type="dcterms:W3CDTF">2016-03-21T11:55:58Z</dcterms:created>
  <dcterms:modified xsi:type="dcterms:W3CDTF">2016-03-22T02:49:31Z</dcterms:modified>
</cp:coreProperties>
</file>