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1" r:id="rId5"/>
    <p:sldId id="268" r:id="rId6"/>
    <p:sldId id="267" r:id="rId7"/>
    <p:sldId id="260" r:id="rId8"/>
    <p:sldId id="272" r:id="rId9"/>
    <p:sldId id="266" r:id="rId10"/>
    <p:sldId id="270" r:id="rId11"/>
    <p:sldId id="271" r:id="rId12"/>
    <p:sldId id="269" r:id="rId13"/>
    <p:sldId id="259" r:id="rId14"/>
    <p:sldId id="276" r:id="rId15"/>
    <p:sldId id="275" r:id="rId16"/>
    <p:sldId id="278" r:id="rId17"/>
    <p:sldId id="279" r:id="rId18"/>
    <p:sldId id="274" r:id="rId19"/>
    <p:sldId id="257" r:id="rId20"/>
    <p:sldId id="277" r:id="rId21"/>
    <p:sldId id="265" r:id="rId22"/>
    <p:sldId id="280" r:id="rId23"/>
    <p:sldId id="273" r:id="rId24"/>
    <p:sldId id="281" r:id="rId25"/>
    <p:sldId id="284" r:id="rId26"/>
    <p:sldId id="283" r:id="rId27"/>
  </p:sldIdLst>
  <p:sldSz cx="10477500" cy="7345363"/>
  <p:notesSz cx="6858000" cy="9144000"/>
  <p:defaultTextStyle>
    <a:defPPr>
      <a:defRPr lang="ru-RU"/>
    </a:defPPr>
    <a:lvl1pPr marL="0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061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122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183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247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306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368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429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490" algn="l" defTabSz="101812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0066"/>
    <a:srgbClr val="00CCFF"/>
    <a:srgbClr val="CCECFF"/>
    <a:srgbClr val="66CCFF"/>
    <a:srgbClr val="33CCFF"/>
    <a:srgbClr val="FFFFCC"/>
    <a:srgbClr val="006600"/>
    <a:srgbClr val="996633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7" autoAdjust="0"/>
    <p:restoredTop sz="94660"/>
  </p:normalViewPr>
  <p:slideViewPr>
    <p:cSldViewPr>
      <p:cViewPr varScale="1">
        <p:scale>
          <a:sx n="76" d="100"/>
          <a:sy n="76" d="100"/>
        </p:scale>
        <p:origin x="-798" y="-102"/>
      </p:cViewPr>
      <p:guideLst>
        <p:guide orient="horz" pos="2314"/>
        <p:guide pos="33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5" y="228182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2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58"/>
            <a:ext cx="2357438" cy="6267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58"/>
            <a:ext cx="6897688" cy="6267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0" y="4720078"/>
            <a:ext cx="8905875" cy="145887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0" y="3113281"/>
            <a:ext cx="8905875" cy="160679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0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1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3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2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7" y="1713921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21"/>
            <a:ext cx="4627563" cy="48476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644205"/>
            <a:ext cx="4629382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061" indent="0">
              <a:buNone/>
              <a:defRPr sz="2200" b="1"/>
            </a:lvl2pPr>
            <a:lvl3pPr marL="1018122" indent="0">
              <a:buNone/>
              <a:defRPr sz="2000" b="1"/>
            </a:lvl3pPr>
            <a:lvl4pPr marL="1527183" indent="0">
              <a:buNone/>
              <a:defRPr sz="1800" b="1"/>
            </a:lvl4pPr>
            <a:lvl5pPr marL="2036247" indent="0">
              <a:buNone/>
              <a:defRPr sz="1800" b="1"/>
            </a:lvl5pPr>
            <a:lvl6pPr marL="2545306" indent="0">
              <a:buNone/>
              <a:defRPr sz="1800" b="1"/>
            </a:lvl6pPr>
            <a:lvl7pPr marL="3054368" indent="0">
              <a:buNone/>
              <a:defRPr sz="1800" b="1"/>
            </a:lvl7pPr>
            <a:lvl8pPr marL="3563429" indent="0">
              <a:buNone/>
              <a:defRPr sz="1800" b="1"/>
            </a:lvl8pPr>
            <a:lvl9pPr marL="407249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75" y="2329432"/>
            <a:ext cx="4629382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1" cy="68522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061" indent="0">
              <a:buNone/>
              <a:defRPr sz="2200" b="1"/>
            </a:lvl2pPr>
            <a:lvl3pPr marL="1018122" indent="0">
              <a:buNone/>
              <a:defRPr sz="2000" b="1"/>
            </a:lvl3pPr>
            <a:lvl4pPr marL="1527183" indent="0">
              <a:buNone/>
              <a:defRPr sz="1800" b="1"/>
            </a:lvl4pPr>
            <a:lvl5pPr marL="2036247" indent="0">
              <a:buNone/>
              <a:defRPr sz="1800" b="1"/>
            </a:lvl5pPr>
            <a:lvl6pPr marL="2545306" indent="0">
              <a:buNone/>
              <a:defRPr sz="1800" b="1"/>
            </a:lvl6pPr>
            <a:lvl7pPr marL="3054368" indent="0">
              <a:buNone/>
              <a:defRPr sz="1800" b="1"/>
            </a:lvl7pPr>
            <a:lvl8pPr marL="3563429" indent="0">
              <a:buNone/>
              <a:defRPr sz="1800" b="1"/>
            </a:lvl8pPr>
            <a:lvl9pPr marL="407249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1" cy="423208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8" y="292454"/>
            <a:ext cx="3447025" cy="12446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1" y="292457"/>
            <a:ext cx="5857214" cy="626906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8" y="1537088"/>
            <a:ext cx="3447025" cy="5024433"/>
          </a:xfrm>
        </p:spPr>
        <p:txBody>
          <a:bodyPr/>
          <a:lstStyle>
            <a:lvl1pPr marL="0" indent="0">
              <a:buNone/>
              <a:defRPr sz="1600"/>
            </a:lvl1pPr>
            <a:lvl2pPr marL="509061" indent="0">
              <a:buNone/>
              <a:defRPr sz="1300"/>
            </a:lvl2pPr>
            <a:lvl3pPr marL="1018122" indent="0">
              <a:buNone/>
              <a:defRPr sz="1100"/>
            </a:lvl3pPr>
            <a:lvl4pPr marL="1527183" indent="0">
              <a:buNone/>
              <a:defRPr sz="1000"/>
            </a:lvl4pPr>
            <a:lvl5pPr marL="2036247" indent="0">
              <a:buNone/>
              <a:defRPr sz="1000"/>
            </a:lvl5pPr>
            <a:lvl6pPr marL="2545306" indent="0">
              <a:buNone/>
              <a:defRPr sz="1000"/>
            </a:lvl6pPr>
            <a:lvl7pPr marL="3054368" indent="0">
              <a:buNone/>
              <a:defRPr sz="1000"/>
            </a:lvl7pPr>
            <a:lvl8pPr marL="3563429" indent="0">
              <a:buNone/>
              <a:defRPr sz="1000"/>
            </a:lvl8pPr>
            <a:lvl9pPr marL="407249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4"/>
            <a:ext cx="6286500" cy="60701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600"/>
            </a:lvl1pPr>
            <a:lvl2pPr marL="509061" indent="0">
              <a:buNone/>
              <a:defRPr sz="3100"/>
            </a:lvl2pPr>
            <a:lvl3pPr marL="1018122" indent="0">
              <a:buNone/>
              <a:defRPr sz="2700"/>
            </a:lvl3pPr>
            <a:lvl4pPr marL="1527183" indent="0">
              <a:buNone/>
              <a:defRPr sz="2200"/>
            </a:lvl4pPr>
            <a:lvl5pPr marL="2036247" indent="0">
              <a:buNone/>
              <a:defRPr sz="2200"/>
            </a:lvl5pPr>
            <a:lvl6pPr marL="2545306" indent="0">
              <a:buNone/>
              <a:defRPr sz="2200"/>
            </a:lvl6pPr>
            <a:lvl7pPr marL="3054368" indent="0">
              <a:buNone/>
              <a:defRPr sz="2200"/>
            </a:lvl7pPr>
            <a:lvl8pPr marL="3563429" indent="0">
              <a:buNone/>
              <a:defRPr sz="2200"/>
            </a:lvl8pPr>
            <a:lvl9pPr marL="4072490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67"/>
            <a:ext cx="6286500" cy="862059"/>
          </a:xfrm>
        </p:spPr>
        <p:txBody>
          <a:bodyPr/>
          <a:lstStyle>
            <a:lvl1pPr marL="0" indent="0">
              <a:buNone/>
              <a:defRPr sz="1600"/>
            </a:lvl1pPr>
            <a:lvl2pPr marL="509061" indent="0">
              <a:buNone/>
              <a:defRPr sz="1300"/>
            </a:lvl2pPr>
            <a:lvl3pPr marL="1018122" indent="0">
              <a:buNone/>
              <a:defRPr sz="1100"/>
            </a:lvl3pPr>
            <a:lvl4pPr marL="1527183" indent="0">
              <a:buNone/>
              <a:defRPr sz="1000"/>
            </a:lvl4pPr>
            <a:lvl5pPr marL="2036247" indent="0">
              <a:buNone/>
              <a:defRPr sz="1000"/>
            </a:lvl5pPr>
            <a:lvl6pPr marL="2545306" indent="0">
              <a:buNone/>
              <a:defRPr sz="1000"/>
            </a:lvl6pPr>
            <a:lvl7pPr marL="3054368" indent="0">
              <a:buNone/>
              <a:defRPr sz="1000"/>
            </a:lvl7pPr>
            <a:lvl8pPr marL="3563429" indent="0">
              <a:buNone/>
              <a:defRPr sz="1000"/>
            </a:lvl8pPr>
            <a:lvl9pPr marL="407249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  <a:prstGeom prst="rect">
            <a:avLst/>
          </a:prstGeom>
        </p:spPr>
        <p:txBody>
          <a:bodyPr vert="horz" lIns="101812" tIns="50906" rIns="101812" bIns="5090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5" y="1713921"/>
            <a:ext cx="9429750" cy="4847600"/>
          </a:xfrm>
          <a:prstGeom prst="rect">
            <a:avLst/>
          </a:prstGeom>
        </p:spPr>
        <p:txBody>
          <a:bodyPr vert="horz" lIns="101812" tIns="50906" rIns="101812" bIns="5090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3875" y="6808066"/>
            <a:ext cx="2444750" cy="391073"/>
          </a:xfrm>
          <a:prstGeom prst="rect">
            <a:avLst/>
          </a:prstGeom>
        </p:spPr>
        <p:txBody>
          <a:bodyPr vert="horz" lIns="101812" tIns="50906" rIns="101812" bIns="5090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6D63-63D4-40A6-917C-90730D7EC7D1}" type="datetimeFigureOut">
              <a:rPr lang="ru-RU" smtClean="0"/>
              <a:pPr/>
              <a:t>13.01.2016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79815" y="6808066"/>
            <a:ext cx="3317875" cy="391073"/>
          </a:xfrm>
          <a:prstGeom prst="rect">
            <a:avLst/>
          </a:prstGeom>
        </p:spPr>
        <p:txBody>
          <a:bodyPr vert="horz" lIns="101812" tIns="50906" rIns="101812" bIns="5090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08875" y="6808066"/>
            <a:ext cx="2444750" cy="391073"/>
          </a:xfrm>
          <a:prstGeom prst="rect">
            <a:avLst/>
          </a:prstGeom>
        </p:spPr>
        <p:txBody>
          <a:bodyPr vert="horz" lIns="101812" tIns="50906" rIns="101812" bIns="5090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F4C4D-EE60-457A-9716-BCB0E09BC0F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12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796" indent="-381796" algn="l" defTabSz="101812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224" indent="-318164" algn="l" defTabSz="101812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654" indent="-254532" algn="l" defTabSz="1018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715" indent="-254532" algn="l" defTabSz="101812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0775" indent="-254532" algn="l" defTabSz="101812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9837" indent="-254532" algn="l" defTabSz="101812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8898" indent="-254532" algn="l" defTabSz="101812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7960" indent="-254532" algn="l" defTabSz="101812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021" indent="-254532" algn="l" defTabSz="101812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061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122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183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247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306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368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429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490" algn="l" defTabSz="101812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1555228" y="2"/>
            <a:ext cx="8922272" cy="1773429"/>
          </a:xfrm>
          <a:prstGeom prst="rect">
            <a:avLst/>
          </a:prstGeom>
          <a:noFill/>
        </p:spPr>
        <p:txBody>
          <a:bodyPr wrap="none" lIns="101812" tIns="50906" rIns="101812" bIns="50906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ru-RU" sz="4000" kern="10" dirty="0">
                <a:ln w="25400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66CCFF"/>
                </a:solidFill>
                <a:latin typeface="Impact"/>
              </a:rPr>
              <a:t> </a:t>
            </a:r>
            <a:r>
              <a:rPr lang="ru-RU" sz="4000" kern="10" dirty="0">
                <a:ln w="38100">
                  <a:solidFill>
                    <a:srgbClr val="996633"/>
                  </a:solidFill>
                  <a:round/>
                  <a:headEnd/>
                  <a:tailEnd/>
                </a:ln>
                <a:blipFill>
                  <a:blip r:embed="rId3"/>
                  <a:tile tx="0" ty="0" sx="100000" sy="100000" flip="none" algn="tl"/>
                </a:blipFill>
                <a:latin typeface="Impact"/>
              </a:rPr>
              <a:t>Святой </a:t>
            </a:r>
          </a:p>
          <a:p>
            <a:pPr algn="ctr">
              <a:defRPr/>
            </a:pPr>
            <a:r>
              <a:rPr lang="ru-RU" sz="4000" kern="10" dirty="0">
                <a:ln w="38100">
                  <a:solidFill>
                    <a:srgbClr val="996633"/>
                  </a:solidFill>
                  <a:round/>
                  <a:headEnd/>
                  <a:tailEnd/>
                </a:ln>
                <a:blipFill>
                  <a:blip r:embed="rId3"/>
                  <a:tile tx="0" ty="0" sx="100000" sy="100000" flip="none" algn="tl"/>
                </a:blipFill>
                <a:latin typeface="Impact"/>
              </a:rPr>
              <a:t>    Николай Чудотворец    </a:t>
            </a:r>
          </a:p>
        </p:txBody>
      </p:sp>
      <p:pic>
        <p:nvPicPr>
          <p:cNvPr id="23" name="Рисунок 22" descr="111.jpg"/>
          <p:cNvPicPr>
            <a:picLocks noChangeAspect="1"/>
          </p:cNvPicPr>
          <p:nvPr/>
        </p:nvPicPr>
        <p:blipFill>
          <a:blip r:embed="rId4" cstate="print"/>
          <a:srcRect t="7207"/>
          <a:stretch>
            <a:fillRect/>
          </a:stretch>
        </p:blipFill>
        <p:spPr>
          <a:xfrm>
            <a:off x="3667114" y="1836000"/>
            <a:ext cx="4213423" cy="545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67246" y="886599"/>
            <a:ext cx="58102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00"/>
                </a:solidFill>
                <a:latin typeface="Calibri" pitchFamily="34" charset="0"/>
              </a:rPr>
              <a:t>Но Николай очень добрый, и желает, чтобы дети были все хорошими, поэтому он внимательно следит с небес за ними. Тем, кто исправился, на следующий год он обязательно приносит свои подарки.</a:t>
            </a:r>
            <a:endParaRPr lang="ru-RU" sz="36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6" name="Рисунок 5" descr="Рисунок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38009" cy="734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95412" y="72000"/>
            <a:ext cx="8882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Однако Святой Николай прославился не только своими тайными дарами, но и чудесами, которые творил и при жизни и после смерти. Святого Николая считали своим заступником моряки и рыбаки. 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0" y="3151503"/>
            <a:ext cx="4560385" cy="4193860"/>
            <a:chOff x="3238486" y="1672417"/>
            <a:chExt cx="5305425" cy="5238750"/>
          </a:xfrm>
        </p:grpSpPr>
        <p:sp>
          <p:nvSpPr>
            <p:cNvPr id="16" name="TextBox 15"/>
            <p:cNvSpPr txBox="1"/>
            <p:nvPr/>
          </p:nvSpPr>
          <p:spPr>
            <a:xfrm rot="5400000">
              <a:off x="5369331" y="2399092"/>
              <a:ext cx="7104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опра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15" name="Рисунок 14" descr="ivchenko_20_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8486" y="1672417"/>
              <a:ext cx="5305425" cy="5238750"/>
            </a:xfrm>
            <a:prstGeom prst="rect">
              <a:avLst/>
            </a:prstGeom>
          </p:spPr>
        </p:pic>
      </p:grpSp>
      <p:pic>
        <p:nvPicPr>
          <p:cNvPr id="18" name="Рисунок 17" descr="nicholas4_3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1626" y="2029607"/>
            <a:ext cx="4429156" cy="510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5412" y="5775703"/>
            <a:ext cx="8882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Совершая паломничество в Иерусалим, Николай Чудотворец по просьбе отчаявшихся моряков молитвой успокоил разбушевавшееся море. По его молитве ожил матрос, упавший с мачты и разбившийся насмерть. 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" name="Рисунок 4" descr="Sf-Nicolae-2.jpg"/>
          <p:cNvPicPr>
            <a:picLocks noChangeAspect="1"/>
          </p:cNvPicPr>
          <p:nvPr/>
        </p:nvPicPr>
        <p:blipFill>
          <a:blip r:embed="rId3" cstate="print"/>
          <a:srcRect l="1339" t="8180" r="2910" b="9647"/>
          <a:stretch>
            <a:fillRect/>
          </a:stretch>
        </p:blipFill>
        <p:spPr>
          <a:xfrm>
            <a:off x="2952734" y="0"/>
            <a:ext cx="6000792" cy="5754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95413" y="0"/>
            <a:ext cx="8882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Еще при жизни своей святитель Николай прославился как умиротворитель враждующих, защитник невинно осужденных и избавитель от напрасной смерти.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11" name="Рисунок 10" descr="Папирный Т.А. Святой Николай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230" y="1529541"/>
            <a:ext cx="7429552" cy="5577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5412" y="5714147"/>
            <a:ext cx="8882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8000"/>
                </a:solidFill>
                <a:latin typeface="Calibri" pitchFamily="34" charset="0"/>
              </a:rPr>
              <a:t>Святитель Николай поспешил в Миры. </a:t>
            </a:r>
            <a:r>
              <a:rPr lang="ru-RU" b="1" i="1" dirty="0">
                <a:solidFill>
                  <a:srgbClr val="008000"/>
                </a:solidFill>
                <a:latin typeface="Calibri" pitchFamily="34" charset="0"/>
              </a:rPr>
              <a:t>О</a:t>
            </a:r>
            <a:r>
              <a:rPr lang="ru-RU" b="1" i="1" dirty="0" smtClean="0">
                <a:solidFill>
                  <a:srgbClr val="008000"/>
                </a:solidFill>
                <a:latin typeface="Calibri" pitchFamily="34" charset="0"/>
              </a:rPr>
              <a:t>н прибыл в самый момент казни. Палач уже заносит меч, чтобы обезглавить несчастных, но святитель Николай властной рукой вырывает у него меч и повелевает освободить невинно осужденных. Никто из присутствующих не осмелился противиться ему: все поняли, что творится воля Божия.</a:t>
            </a:r>
            <a:endParaRPr lang="ru-RU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3974" y="0"/>
            <a:ext cx="8953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8000"/>
                </a:solidFill>
                <a:latin typeface="Calibri" pitchFamily="34" charset="0"/>
              </a:rPr>
              <a:t>В городе Миры градоправитель Евстафий невинно осудил на смертную казнь трех граждан, оклеветанных врагами. </a:t>
            </a:r>
          </a:p>
        </p:txBody>
      </p:sp>
      <p:pic>
        <p:nvPicPr>
          <p:cNvPr id="5" name="Рисунок 4" descr="Избавление от казни невинно осужденных  Святителем Николаем.jpg"/>
          <p:cNvPicPr>
            <a:picLocks noChangeAspect="1"/>
          </p:cNvPicPr>
          <p:nvPr/>
        </p:nvPicPr>
        <p:blipFill>
          <a:blip r:embed="rId3" cstate="print"/>
          <a:srcRect t="4510" b="33542"/>
          <a:stretch>
            <a:fillRect/>
          </a:stretch>
        </p:blipFill>
        <p:spPr>
          <a:xfrm>
            <a:off x="3095610" y="743723"/>
            <a:ext cx="5715040" cy="5002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2000" y="0"/>
            <a:ext cx="9024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Русские воины издревле считали Святителя Николая своим особенным небесным заступником. Об этом свидетельствуют сохранившиеся до сего времени кресты-тельники, носившиеся нашими воинами-предками под панцирем, на которых имелось изображение святителя Николая.</a:t>
            </a:r>
          </a:p>
        </p:txBody>
      </p:sp>
      <p:pic>
        <p:nvPicPr>
          <p:cNvPr id="4" name="Picture 4" descr="bogaty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66" y="1672417"/>
            <a:ext cx="5715040" cy="451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239739101_nik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9677" t="1667" r="5645" b="9999"/>
          <a:stretch>
            <a:fillRect/>
          </a:stretch>
        </p:blipFill>
        <p:spPr>
          <a:xfrm>
            <a:off x="6810386" y="1886731"/>
            <a:ext cx="2783386" cy="42148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5412" y="6145034"/>
            <a:ext cx="8882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Стрелецкая стража в древней Москве при перекличке провозглашала в третьем гласе: </a:t>
            </a:r>
          </a:p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"Святой Николай Чудотворец, моли Бога о нас!"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5412" y="0"/>
            <a:ext cx="8882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Когда в 1812 году Наполеон оставлял Кремль, он решил взорвать Никольские ворота огромным количеством пороха. Сила взрыва была ужасна: камни и бревна летели в стороны, пошатнулись стены, лопались стекла в окнах. 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6" name="Рисунок 5" descr="Наполеон из Кремля смотрит на пожар в Москве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5676" y="1600979"/>
            <a:ext cx="4489722" cy="5744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5412" y="6145034"/>
            <a:ext cx="8882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Только образ Святителя Николая над Никольскими вратами и даже стекло, покрывавшее лик Угодника не потерпели никакого повреждения. И свеча перед его ликом уцелела.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" name="Рисунок 4" descr="438px-Nikolskaya_Tower,_1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000" y="172219"/>
            <a:ext cx="4380578" cy="6000792"/>
          </a:xfrm>
          <a:prstGeom prst="rect">
            <a:avLst/>
          </a:prstGeom>
        </p:spPr>
      </p:pic>
      <p:pic>
        <p:nvPicPr>
          <p:cNvPr id="7" name="Рисунок 6" descr="Резная скульптура. Святой Николай Можайский.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602" y="743723"/>
            <a:ext cx="3639976" cy="5072098"/>
          </a:xfrm>
          <a:prstGeom prst="rect">
            <a:avLst/>
          </a:prstGeom>
        </p:spPr>
      </p:pic>
      <p:pic>
        <p:nvPicPr>
          <p:cNvPr id="10" name="Рисунок 9" descr="svech03.png"/>
          <p:cNvPicPr>
            <a:picLocks noChangeAspect="1"/>
          </p:cNvPicPr>
          <p:nvPr/>
        </p:nvPicPr>
        <p:blipFill>
          <a:blip r:embed="rId5" cstate="print"/>
          <a:srcRect l="64769" r="3395" b="51579"/>
          <a:stretch>
            <a:fillRect/>
          </a:stretch>
        </p:blipFill>
        <p:spPr>
          <a:xfrm>
            <a:off x="238090" y="2386797"/>
            <a:ext cx="1287108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95808" y="172219"/>
            <a:ext cx="58816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Во имя святителя Николая Чудотворца был крещен в 866 году Киевский князь Аскольд - первый русский князь-христианин. А над могилой Аскольда в Киеве святая княгиня Ольга построила первый в Русской Церкви храм в честь святителя Николая. 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" name="Рисунок 4" descr="Княгиня Ольг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68709" cy="3929090"/>
          </a:xfrm>
          <a:prstGeom prst="rect">
            <a:avLst/>
          </a:prstGeom>
        </p:spPr>
      </p:pic>
      <p:pic>
        <p:nvPicPr>
          <p:cNvPr id="6" name="Рисунок 5" descr="Киевский Пустынно-Николаевский монастырь на Оскольдовой могиле, XVII ст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71" y="3244053"/>
            <a:ext cx="5953129" cy="36056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244185"/>
            <a:ext cx="4595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8000"/>
                </a:solidFill>
                <a:latin typeface="Calibri" pitchFamily="34" charset="0"/>
              </a:rPr>
              <a:t>История одного из первых на Руси православных храмов в честь Святителя Николая на Аскольдовой могиле богата историческими событиями и овеяна загадками. Эта церковь неоднократно осквернялась и разрушалась, но каждый раз восстанавливалась заново, как бы символизируя и судьбу Отечества…</a:t>
            </a:r>
            <a:endParaRPr lang="ru-RU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24370" y="6887391"/>
            <a:ext cx="5953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Calibri" pitchFamily="34" charset="0"/>
              </a:rPr>
              <a:t>Киевский Пустынно-Николаевский монастырь на Аскольдовой могиле.</a:t>
            </a:r>
            <a:endParaRPr lang="ru-RU" sz="1400" b="1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2800" y="529409"/>
            <a:ext cx="7024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В Украине в честь святого Николая построены много храмов. Известны его чудотворные иконы. Чрезвычайно уважали этого угодника Божьего запорожские казаки. 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4" name="Рисунок 3" descr="valk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48" b="4190"/>
          <a:stretch>
            <a:fillRect/>
          </a:stretch>
        </p:blipFill>
        <p:spPr>
          <a:xfrm>
            <a:off x="3357508" y="2386797"/>
            <a:ext cx="7119992" cy="4958566"/>
          </a:xfrm>
          <a:prstGeom prst="rect">
            <a:avLst/>
          </a:prstGeom>
        </p:spPr>
      </p:pic>
      <p:pic>
        <p:nvPicPr>
          <p:cNvPr id="5" name="Рисунок 4" descr="1239577407_233111.jpg"/>
          <p:cNvPicPr>
            <a:picLocks noChangeAspect="1"/>
          </p:cNvPicPr>
          <p:nvPr/>
        </p:nvPicPr>
        <p:blipFill>
          <a:blip r:embed="rId4" cstate="print"/>
          <a:srcRect l="11667" t="7500" r="9999" b="7499"/>
          <a:stretch>
            <a:fillRect/>
          </a:stretch>
        </p:blipFill>
        <p:spPr>
          <a:xfrm>
            <a:off x="309528" y="386533"/>
            <a:ext cx="2884105" cy="417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pic>
        <p:nvPicPr>
          <p:cNvPr id="13" name="Рисунок 12" descr="fileHQJy2E.jpg"/>
          <p:cNvPicPr>
            <a:picLocks noChangeAspect="1"/>
          </p:cNvPicPr>
          <p:nvPr/>
        </p:nvPicPr>
        <p:blipFill>
          <a:blip r:embed="rId3" cstate="print"/>
          <a:srcRect l="12928" t="6235" r="16763" b="36384"/>
          <a:stretch>
            <a:fillRect/>
          </a:stretch>
        </p:blipFill>
        <p:spPr>
          <a:xfrm>
            <a:off x="2881297" y="0"/>
            <a:ext cx="4755580" cy="5101441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0" y="5037039"/>
            <a:ext cx="104775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i="1" dirty="0">
                <a:solidFill>
                  <a:srgbClr val="008000"/>
                </a:solidFill>
                <a:latin typeface="Calibri" pitchFamily="34" charset="0"/>
              </a:rPr>
              <a:t>Святой Николай – один из самых почитаемых святых на Руси и во всем православном мире. Святитель Николай прославился как великий угодник Божий, поэтому в народе его обычно называют Николаем Угодником . Христиане также верят, что и по сей день он совершает множество чудес в помощь молящимся ему людям, поэтому уважительно называют и Николаем Чудотворцем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3974" y="0"/>
            <a:ext cx="8953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 Святитель Николай скончался в середине IV века в глубокой старости. По церковному преданию, мощи святого сохранились нетленными и источали чудесное миро, от которого исцелилось множество людей. В 1087 году в связи с угрозой нашествия мусульман мощи Николая Угодника были перенесены в итальянский город Бари, где находятся и поныне. 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4" name="Рисунок 3" descr="Гробница святителя Николая в Бар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1296" y="2386797"/>
            <a:ext cx="6135702" cy="46017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5412" y="6945253"/>
            <a:ext cx="888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6600"/>
                </a:solidFill>
                <a:latin typeface="Calibri" pitchFamily="34" charset="0"/>
              </a:rPr>
              <a:t>Гробница святителя Николая в Бари.</a:t>
            </a:r>
            <a:endParaRPr lang="ru-RU" b="1" i="1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53988" y="5387193"/>
            <a:ext cx="4095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Традиция искать покровительства у Николая Угодника сохранилась до наших дней.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8618" y="5172879"/>
            <a:ext cx="62388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Святой Николай издавна почитался как защитник городов и крепостей (Никола Ратный).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0477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Святитель Николай — один из самых почитаемых святых. </a:t>
            </a:r>
          </a:p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Кто только не считает его своим покровителем — мореплаватели-путешественники и кораблестроители,  крестьяне и пастухи, купцы и целители, войны и моряки, </a:t>
            </a:r>
          </a:p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вдовы и  сироты, а в общем — каждый верующий человек.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9" name="Рисунок 8" descr="152Niko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42" y="2287322"/>
            <a:ext cx="3738552" cy="50580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92000" y="2815425"/>
            <a:ext cx="59531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Николай Чудотворец прославился как умиротворитель враждующих, защитник невинно осуждённых и избавитель от напрасной смерти. 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8090" y="815161"/>
            <a:ext cx="48577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Святителю Николаю перед его иконой молятся об исцелении (он не только исцелял глазные болезни, но и возвращал зрение слепым), о добрых отношениях в семье, о помощи в разных бедах, о благополучии в пути, за детей, от грусти и уныния, о благополучном плавании, о защите вдов и сирот, о помощи в бедности и нужде, в плену у врагов.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3" cstate="print"/>
          <a:srcRect l="4207"/>
          <a:stretch>
            <a:fillRect/>
          </a:stretch>
        </p:blipFill>
        <p:spPr>
          <a:xfrm>
            <a:off x="5310188" y="0"/>
            <a:ext cx="5167312" cy="734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5412" y="0"/>
            <a:ext cx="88820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C0066"/>
                </a:solidFill>
                <a:latin typeface="Calibri" pitchFamily="34" charset="0"/>
              </a:rPr>
              <a:t>19 декабря - Святой Николай </a:t>
            </a:r>
            <a:r>
              <a:rPr lang="ru-RU" sz="4000" b="1" i="1" dirty="0" smtClean="0">
                <a:solidFill>
                  <a:srgbClr val="008000"/>
                </a:solidFill>
                <a:latin typeface="Calibri" pitchFamily="34" charset="0"/>
              </a:rPr>
              <a:t>приходит в каждый дом, чтобы принести детям сказку и оставить ее в воспоминаниях на всю жизнь.</a:t>
            </a:r>
            <a:endParaRPr lang="ru-RU" sz="40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9" name="Рисунок 8" descr="nikolay_book.png"/>
          <p:cNvPicPr>
            <a:picLocks noChangeAspect="1"/>
          </p:cNvPicPr>
          <p:nvPr/>
        </p:nvPicPr>
        <p:blipFill>
          <a:blip r:embed="rId3" cstate="print"/>
          <a:srcRect b="13642"/>
          <a:stretch>
            <a:fillRect/>
          </a:stretch>
        </p:blipFill>
        <p:spPr>
          <a:xfrm>
            <a:off x="4095742" y="2743987"/>
            <a:ext cx="3431134" cy="4601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pic>
        <p:nvPicPr>
          <p:cNvPr id="29" name="Рисунок 28" descr="Рисунок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78200" y="0"/>
            <a:ext cx="4899300" cy="73453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8000" y="243657"/>
            <a:ext cx="469107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Ночью тихой, ночью звёздной,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Ночью зимней и морозной,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Ночью сказочно-красивой,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Вдруг по небу цвета сливы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В сфере огненных мерцаний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Мчится чудо! Диво-сани!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В чём здесь чудо? Вот послушай…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На санях - мешок игрушек!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Не простых. А лучших, ярких!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Ведь игрушки – то подарки!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Мне поверь, я точно знаю.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От святого Николая!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Закрывай глаза, дружочек. 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Слышен упряжи звоночек…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Открывает кто-то дверь…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Ну, а тут... Уж верь, не верь.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Только утром под подушкой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Обнаружишь ты игрушки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От него, я точно знаю!</a:t>
            </a:r>
          </a:p>
          <a:p>
            <a:pPr algn="ctr"/>
            <a:r>
              <a:rPr lang="ru-RU" sz="2200" b="1" i="1" dirty="0" smtClean="0">
                <a:solidFill>
                  <a:srgbClr val="CC0066"/>
                </a:solidFill>
                <a:latin typeface="Calibri" pitchFamily="34" charset="0"/>
              </a:rPr>
              <a:t>От святого Николая!</a:t>
            </a:r>
            <a:endParaRPr lang="ru-RU" sz="2200" b="1" i="1" dirty="0">
              <a:solidFill>
                <a:srgbClr val="CC0066"/>
              </a:solidFill>
              <a:latin typeface="Calibri" pitchFamily="34" charset="0"/>
            </a:endParaRPr>
          </a:p>
        </p:txBody>
      </p:sp>
      <p:pic>
        <p:nvPicPr>
          <p:cNvPr id="11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09528" y="1100913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38090" y="645876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3815557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738684" y="31509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0" y="0"/>
            <a:ext cx="529409" cy="5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667246" y="395843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024568" y="1029475"/>
            <a:ext cx="537355" cy="5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9900000" y="172219"/>
            <a:ext cx="456393" cy="45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953262" y="243657"/>
            <a:ext cx="518307" cy="5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38090" y="2672549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4595808" y="6244449"/>
            <a:ext cx="7143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09528" y="5458631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6" descr="мульт снежинка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2376000" y="72000"/>
            <a:ext cx="537355" cy="39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095610" y="6916735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024436" y="2243921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738684" y="1600979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67576" y="2315359"/>
            <a:ext cx="518307" cy="5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6" descr="мульт снежинка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310188" y="5101441"/>
            <a:ext cx="518307" cy="5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3974" y="0"/>
            <a:ext cx="89535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C0066"/>
                </a:solidFill>
                <a:latin typeface="Calibri" pitchFamily="34" charset="0"/>
              </a:rPr>
              <a:t>Именно Николай Чудотворец, совершавший многочисленные чудеса, щедро творивший милостыню, считающийся воистину народным Святым – и есть прототип </a:t>
            </a:r>
          </a:p>
          <a:p>
            <a:pPr algn="ctr"/>
            <a:r>
              <a:rPr lang="ru-RU" sz="3600" b="1" i="1" dirty="0" smtClean="0">
                <a:solidFill>
                  <a:srgbClr val="CC0066"/>
                </a:solidFill>
                <a:latin typeface="Calibri" pitchFamily="34" charset="0"/>
              </a:rPr>
              <a:t>Санта Клауса и Деда Мороза.</a:t>
            </a:r>
            <a:endParaRPr lang="ru-RU" sz="3600" b="1" i="1" dirty="0">
              <a:solidFill>
                <a:srgbClr val="CC0066"/>
              </a:solidFill>
              <a:latin typeface="Calibri" pitchFamily="34" charset="0"/>
            </a:endParaRPr>
          </a:p>
        </p:txBody>
      </p:sp>
      <p:pic>
        <p:nvPicPr>
          <p:cNvPr id="9" name="Рисунок 8" descr="sn_p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14"/>
          <a:stretch>
            <a:fillRect/>
          </a:stretch>
        </p:blipFill>
        <p:spPr>
          <a:xfrm>
            <a:off x="7431800" y="3172615"/>
            <a:ext cx="3045700" cy="4357719"/>
          </a:xfrm>
          <a:prstGeom prst="rect">
            <a:avLst/>
          </a:prstGeom>
        </p:spPr>
      </p:pic>
      <p:pic>
        <p:nvPicPr>
          <p:cNvPr id="10" name="Picture 3" descr="121338df979f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04" y="3386929"/>
            <a:ext cx="2571768" cy="374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Users\viki\AppData\Local\Microsoft\Windows\Temporary Internet Files\Content.IE5\6NZXK4SD\MCj043823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7312" y="3529805"/>
            <a:ext cx="2214578" cy="287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C:\Users\viki\AppData\Local\Microsoft\Windows\Temporary Internet Files\Content.IE5\QALHB0CX\MCj0438181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1296" y="4172747"/>
            <a:ext cx="2000264" cy="198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SO00516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7180" y="5958697"/>
            <a:ext cx="1796773" cy="138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pic>
        <p:nvPicPr>
          <p:cNvPr id="6" name="Рисунок 5" descr="big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742" y="243657"/>
            <a:ext cx="4143404" cy="666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10477499" cy="1949466"/>
          </a:xfrm>
          <a:prstGeom prst="rect">
            <a:avLst/>
          </a:prstGeom>
        </p:spPr>
        <p:txBody>
          <a:bodyPr wrap="square" lIns="101812" tIns="50906" rIns="101812" bIns="50906">
            <a:spAutoFit/>
          </a:bodyPr>
          <a:lstStyle/>
          <a:p>
            <a:pPr algn="ctr"/>
            <a:r>
              <a:rPr lang="ru-RU" sz="2400" b="1" i="1" dirty="0">
                <a:solidFill>
                  <a:srgbClr val="008000"/>
                </a:solidFill>
                <a:latin typeface="Calibri" pitchFamily="34" charset="0"/>
              </a:rPr>
              <a:t>Святитель Николай родился в Малой Азии во второй половине III века в </a:t>
            </a:r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городе Патара, </a:t>
            </a:r>
            <a:r>
              <a:rPr lang="ru-RU" sz="2400" b="1" i="1" dirty="0">
                <a:solidFill>
                  <a:srgbClr val="008000"/>
                </a:solidFill>
                <a:latin typeface="Calibri" pitchFamily="34" charset="0"/>
              </a:rPr>
              <a:t>в </a:t>
            </a:r>
            <a:r>
              <a:rPr lang="ru-RU" sz="2400" b="1" i="1" dirty="0" smtClean="0">
                <a:solidFill>
                  <a:srgbClr val="008000"/>
                </a:solidFill>
                <a:latin typeface="Calibri" pitchFamily="34" charset="0"/>
              </a:rPr>
              <a:t>области Ликии (</a:t>
            </a:r>
            <a:r>
              <a:rPr lang="ru-RU" sz="2400" b="1" i="1" dirty="0">
                <a:solidFill>
                  <a:srgbClr val="008000"/>
                </a:solidFill>
                <a:latin typeface="Calibri" pitchFamily="34" charset="0"/>
              </a:rPr>
              <a:t>ныне - территория Турции). Родители его Феофан и Нонна были из благородного рода и весьма зажиточны, что не мешало им быть благочестивыми христианами, милосердными к бедным и усердными к Богу. </a:t>
            </a:r>
            <a:endParaRPr lang="ru-RU" sz="2400" dirty="0"/>
          </a:p>
        </p:txBody>
      </p:sp>
      <p:pic>
        <p:nvPicPr>
          <p:cNvPr id="21" name="Рисунок 20" descr="Рисунок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32670"/>
            <a:ext cx="10477500" cy="541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8288" y="529409"/>
            <a:ext cx="6072230" cy="5704340"/>
          </a:xfrm>
          <a:prstGeom prst="rect">
            <a:avLst/>
          </a:prstGeom>
        </p:spPr>
        <p:txBody>
          <a:bodyPr wrap="square" lIns="101812" tIns="50906" rIns="101812" bIns="50906">
            <a:spAutoFit/>
          </a:bodyPr>
          <a:lstStyle/>
          <a:p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Успевая в учении, отрок Николай успевал также и в благочестивой жизни. Он был единственный сын богатых родителей, но рано осиротел. Николай жил оторванный от всех, погруженный в мир науки, из дома выходил редко.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Однажды от старого слуги юноша узнал, что одна бедная девушка, жившая на окраине города, не может выйти замуж за богатого парня, потому что у нее нет приданного.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38354" y="3958433"/>
            <a:ext cx="52387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18" name="Рисунок 17" descr="667d36806eeb.png"/>
          <p:cNvPicPr>
            <a:picLocks noChangeAspect="1"/>
          </p:cNvPicPr>
          <p:nvPr/>
        </p:nvPicPr>
        <p:blipFill>
          <a:blip r:embed="rId3" cstate="print"/>
          <a:srcRect l="22292" t="62623" r="67008" b="9459"/>
          <a:stretch>
            <a:fillRect/>
          </a:stretch>
        </p:blipFill>
        <p:spPr>
          <a:xfrm>
            <a:off x="6699885" y="-1"/>
            <a:ext cx="3777615" cy="734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5412" y="0"/>
            <a:ext cx="88820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«У меня есть все, что я хочу. А где-то рядом страдают люди», - подумал Николай. Постепенно в его голове созрел план. Николай, взял из сокровищницы нужную сумму и под покровом ночи, накинув темный плащ с капюшоном, чтобы его никто не узнал, юноша пробрался к дому девушки и подбросил мешочек с золотом ей в окно.</a:t>
            </a:r>
            <a:endParaRPr lang="ru-RU" sz="24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484000" y="3091722"/>
            <a:ext cx="7438326" cy="4253641"/>
            <a:chOff x="1809726" y="3091722"/>
            <a:chExt cx="7438326" cy="4253641"/>
          </a:xfrm>
        </p:grpSpPr>
        <p:pic>
          <p:nvPicPr>
            <p:cNvPr id="7" name="Picture 23" descr="BL0052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09726" y="3091722"/>
              <a:ext cx="6542112" cy="4253641"/>
            </a:xfrm>
            <a:prstGeom prst="rect">
              <a:avLst/>
            </a:prstGeom>
            <a:noFill/>
          </p:spPr>
        </p:pic>
        <p:pic>
          <p:nvPicPr>
            <p:cNvPr id="11" name="Рисунок 10" descr="53bc570e365a.png"/>
            <p:cNvPicPr>
              <a:picLocks noChangeAspect="1"/>
            </p:cNvPicPr>
            <p:nvPr/>
          </p:nvPicPr>
          <p:blipFill>
            <a:blip r:embed="rId4" cstate="print"/>
            <a:srcRect l="77357" t="74887" r="10588" b="13442"/>
            <a:stretch>
              <a:fillRect/>
            </a:stretch>
          </p:blipFill>
          <p:spPr>
            <a:xfrm>
              <a:off x="6524634" y="6101573"/>
              <a:ext cx="714380" cy="714380"/>
            </a:xfrm>
            <a:prstGeom prst="rect">
              <a:avLst/>
            </a:prstGeom>
          </p:spPr>
        </p:pic>
        <p:pic>
          <p:nvPicPr>
            <p:cNvPr id="15" name="Рисунок 14" descr="53bc570e365a.png"/>
            <p:cNvPicPr>
              <a:picLocks noChangeAspect="1"/>
            </p:cNvPicPr>
            <p:nvPr/>
          </p:nvPicPr>
          <p:blipFill>
            <a:blip r:embed="rId5" cstate="print"/>
            <a:srcRect l="77357" t="74887" r="10588" b="13442"/>
            <a:stretch>
              <a:fillRect/>
            </a:stretch>
          </p:blipFill>
          <p:spPr>
            <a:xfrm>
              <a:off x="6667510" y="5530069"/>
              <a:ext cx="428628" cy="428628"/>
            </a:xfrm>
            <a:prstGeom prst="rect">
              <a:avLst/>
            </a:prstGeom>
          </p:spPr>
        </p:pic>
        <p:pic>
          <p:nvPicPr>
            <p:cNvPr id="14" name="Рисунок 13" descr="53bc570e365a.png"/>
            <p:cNvPicPr>
              <a:picLocks noChangeAspect="1"/>
            </p:cNvPicPr>
            <p:nvPr/>
          </p:nvPicPr>
          <p:blipFill>
            <a:blip r:embed="rId6" cstate="print"/>
            <a:srcRect l="77357" t="74887" r="10588" b="13442"/>
            <a:stretch>
              <a:fillRect/>
            </a:stretch>
          </p:blipFill>
          <p:spPr>
            <a:xfrm>
              <a:off x="7922062" y="5244317"/>
              <a:ext cx="571504" cy="571504"/>
            </a:xfrm>
            <a:prstGeom prst="rect">
              <a:avLst/>
            </a:prstGeom>
          </p:spPr>
        </p:pic>
        <p:pic>
          <p:nvPicPr>
            <p:cNvPr id="13" name="Рисунок 12" descr="53bc570e365a.png"/>
            <p:cNvPicPr>
              <a:picLocks noChangeAspect="1"/>
            </p:cNvPicPr>
            <p:nvPr/>
          </p:nvPicPr>
          <p:blipFill>
            <a:blip r:embed="rId7" cstate="print"/>
            <a:srcRect l="77357" t="74887" r="10588" b="13442"/>
            <a:stretch>
              <a:fillRect/>
            </a:stretch>
          </p:blipFill>
          <p:spPr>
            <a:xfrm>
              <a:off x="7493434" y="5315755"/>
              <a:ext cx="561980" cy="561980"/>
            </a:xfrm>
            <a:prstGeom prst="rect">
              <a:avLst/>
            </a:prstGeom>
          </p:spPr>
        </p:pic>
        <p:pic>
          <p:nvPicPr>
            <p:cNvPr id="17" name="Рисунок 16" descr="f75a579afabf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9120" y="5493348"/>
              <a:ext cx="1968932" cy="18520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pic>
        <p:nvPicPr>
          <p:cNvPr id="7" name="Рисунок 6" descr="ec4cad49d0d3.png"/>
          <p:cNvPicPr>
            <a:picLocks noChangeAspect="1"/>
          </p:cNvPicPr>
          <p:nvPr/>
        </p:nvPicPr>
        <p:blipFill>
          <a:blip r:embed="rId3" cstate="print"/>
          <a:srcRect l="71222" t="56318" r="9057" b="5057"/>
          <a:stretch>
            <a:fillRect/>
          </a:stretch>
        </p:blipFill>
        <p:spPr>
          <a:xfrm>
            <a:off x="4810122" y="0"/>
            <a:ext cx="5667378" cy="73913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2536" y="529409"/>
            <a:ext cx="478634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008000"/>
                </a:solidFill>
                <a:latin typeface="Calibri" pitchFamily="34" charset="0"/>
              </a:rPr>
              <a:t>На утро по городу прошел слух, что это ангел небесный помог влюбленным. Родители парня согласились на свадьбу. </a:t>
            </a:r>
          </a:p>
          <a:p>
            <a:pPr algn="ctr"/>
            <a:r>
              <a:rPr lang="ru-RU" sz="2600" b="1" i="1" dirty="0" smtClean="0">
                <a:solidFill>
                  <a:srgbClr val="008000"/>
                </a:solidFill>
                <a:latin typeface="Calibri" pitchFamily="34" charset="0"/>
              </a:rPr>
              <a:t>Николай первый раз в жизни почувствовал себя счастливым.</a:t>
            </a:r>
            <a:endParaRPr lang="ru-RU" sz="2600" dirty="0"/>
          </a:p>
        </p:txBody>
      </p:sp>
      <p:pic>
        <p:nvPicPr>
          <p:cNvPr id="13" name="Рисунок 12" descr="fafbbd55d34c.png"/>
          <p:cNvPicPr>
            <a:picLocks noChangeAspect="1"/>
          </p:cNvPicPr>
          <p:nvPr/>
        </p:nvPicPr>
        <p:blipFill>
          <a:blip r:embed="rId4" cstate="print"/>
          <a:srcRect l="49173" t="30549" r="8716" b="40274"/>
          <a:stretch>
            <a:fillRect/>
          </a:stretch>
        </p:blipFill>
        <p:spPr>
          <a:xfrm>
            <a:off x="2095478" y="3958433"/>
            <a:ext cx="2643206" cy="210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2998" y="529409"/>
            <a:ext cx="552450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Еще много добрых дел совершил Николай для бедных горожан, оставаясь незамеченным и приводя в замешательство весь город. Он незаметно приносил в их дома игрушки и теплые вещи для детей, лекарства для больных. Однажды ночью люди выследили Николая. Вот уж они никак не ожидали, что этот замкнутый, застенчивый юноша имел такое доброе сердце. И тогда горожане выбрали Николая своим епископом.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" name="Рисунок 4" descr="3854748_4a24ae7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45393" cy="734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pic>
        <p:nvPicPr>
          <p:cNvPr id="7" name="Рисунок 6" descr="12323757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5874" y="0"/>
            <a:ext cx="5381626" cy="7372090"/>
          </a:xfrm>
          <a:prstGeom prst="rect">
            <a:avLst/>
          </a:prstGeom>
        </p:spPr>
      </p:pic>
      <p:pic>
        <p:nvPicPr>
          <p:cNvPr id="8" name="Picture 9" descr="brown cookie 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87524">
            <a:off x="1344429" y="4568911"/>
            <a:ext cx="74211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108000"/>
            <a:ext cx="5095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С тех пор каждый год, </a:t>
            </a:r>
          </a:p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19 декабря, седобородый Святой Николай, одетый в золотые одежды, приходит на землю. Он спускается по серебряной верёвочке и приносит детям подарки, вместе с печеньем - "николайчиком" кладёт их под подушки или в сапожок.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11" name="Picture 6" descr="MCj0398615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8486" y="5786438"/>
            <a:ext cx="16587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MCj0404611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5190"/>
            <a:ext cx="1797052" cy="161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brown cookie s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12476" flipH="1">
            <a:off x="3058940" y="4640350"/>
            <a:ext cx="74211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newy7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4040" y="5458630"/>
            <a:ext cx="1542042" cy="188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7.jpg"/>
          <p:cNvPicPr>
            <a:picLocks noChangeAspect="1"/>
          </p:cNvPicPr>
          <p:nvPr/>
        </p:nvPicPr>
        <p:blipFill>
          <a:blip r:embed="rId2" cstate="print"/>
          <a:srcRect l="15909"/>
          <a:stretch>
            <a:fillRect/>
          </a:stretch>
        </p:blipFill>
        <p:spPr>
          <a:xfrm>
            <a:off x="0" y="0"/>
            <a:ext cx="10477500" cy="7345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483315"/>
            <a:ext cx="10477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8000"/>
                </a:solidFill>
                <a:latin typeface="Calibri" pitchFamily="34" charset="0"/>
              </a:rPr>
              <a:t>В полночь Чудотворец заходит в каждый дом вместе со своими помощниками – Ангелом и маленьким чертиком Антипкой. Ангел раздает подарки послушным детям, Антипка разносит розги непослушным. </a:t>
            </a:r>
            <a:endParaRPr lang="ru-RU" sz="2800" b="1" i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5" name="Рисунок 4" descr="Сегодня Святой Николай снова творит чудеса..jpg"/>
          <p:cNvPicPr>
            <a:picLocks noChangeAspect="1"/>
          </p:cNvPicPr>
          <p:nvPr/>
        </p:nvPicPr>
        <p:blipFill>
          <a:blip r:embed="rId3" cstate="print"/>
          <a:srcRect r="3636"/>
          <a:stretch>
            <a:fillRect/>
          </a:stretch>
        </p:blipFill>
        <p:spPr>
          <a:xfrm>
            <a:off x="1666850" y="0"/>
            <a:ext cx="7429552" cy="542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1184</Words>
  <Application>Microsoft Office PowerPoint</Application>
  <PresentationFormat>Произвольный</PresentationFormat>
  <Paragraphs>60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west</dc:creator>
  <cp:lastModifiedBy>Вика</cp:lastModifiedBy>
  <cp:revision>97</cp:revision>
  <dcterms:created xsi:type="dcterms:W3CDTF">2010-12-07T07:27:26Z</dcterms:created>
  <dcterms:modified xsi:type="dcterms:W3CDTF">2016-01-13T10:52:36Z</dcterms:modified>
</cp:coreProperties>
</file>